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764" autoAdjust="0"/>
  </p:normalViewPr>
  <p:slideViewPr>
    <p:cSldViewPr>
      <p:cViewPr>
        <p:scale>
          <a:sx n="70" d="100"/>
          <a:sy n="70" d="100"/>
        </p:scale>
        <p:origin x="-116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72D9A7-CC0B-40C3-8907-E1F23148667E}" type="datetimeFigureOut">
              <a:rPr lang="zh-CN" altLang="en-US" smtClean="0"/>
              <a:pPr/>
              <a:t>2010/3/24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C25039-AD89-45E0-B1B0-F850BB1854A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25039-AD89-45E0-B1B0-F850BB1854AB}" type="slidenum">
              <a:rPr lang="zh-CN" altLang="en-US" smtClean="0"/>
              <a:pPr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AD14-88AB-4078-8FCC-2DF26F7AC360}" type="datetimeFigureOut">
              <a:rPr lang="zh-CN" altLang="en-US" smtClean="0"/>
              <a:pPr/>
              <a:t>2010/3/24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A50E-9723-4B3A-A198-829FAC8C19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AD14-88AB-4078-8FCC-2DF26F7AC360}" type="datetimeFigureOut">
              <a:rPr lang="zh-CN" altLang="en-US" smtClean="0"/>
              <a:pPr/>
              <a:t>2010/3/24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A50E-9723-4B3A-A198-829FAC8C19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AD14-88AB-4078-8FCC-2DF26F7AC360}" type="datetimeFigureOut">
              <a:rPr lang="zh-CN" altLang="en-US" smtClean="0"/>
              <a:pPr/>
              <a:t>2010/3/24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A50E-9723-4B3A-A198-829FAC8C19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AD14-88AB-4078-8FCC-2DF26F7AC360}" type="datetimeFigureOut">
              <a:rPr lang="zh-CN" altLang="en-US" smtClean="0"/>
              <a:pPr/>
              <a:t>2010/3/24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A50E-9723-4B3A-A198-829FAC8C19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AD14-88AB-4078-8FCC-2DF26F7AC360}" type="datetimeFigureOut">
              <a:rPr lang="zh-CN" altLang="en-US" smtClean="0"/>
              <a:pPr/>
              <a:t>2010/3/24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A50E-9723-4B3A-A198-829FAC8C19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AD14-88AB-4078-8FCC-2DF26F7AC360}" type="datetimeFigureOut">
              <a:rPr lang="zh-CN" altLang="en-US" smtClean="0"/>
              <a:pPr/>
              <a:t>2010/3/24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A50E-9723-4B3A-A198-829FAC8C19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AD14-88AB-4078-8FCC-2DF26F7AC360}" type="datetimeFigureOut">
              <a:rPr lang="zh-CN" altLang="en-US" smtClean="0"/>
              <a:pPr/>
              <a:t>2010/3/24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A50E-9723-4B3A-A198-829FAC8C19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AD14-88AB-4078-8FCC-2DF26F7AC360}" type="datetimeFigureOut">
              <a:rPr lang="zh-CN" altLang="en-US" smtClean="0"/>
              <a:pPr/>
              <a:t>2010/3/24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A50E-9723-4B3A-A198-829FAC8C19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AD14-88AB-4078-8FCC-2DF26F7AC360}" type="datetimeFigureOut">
              <a:rPr lang="zh-CN" altLang="en-US" smtClean="0"/>
              <a:pPr/>
              <a:t>2010/3/24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A50E-9723-4B3A-A198-829FAC8C19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AD14-88AB-4078-8FCC-2DF26F7AC360}" type="datetimeFigureOut">
              <a:rPr lang="zh-CN" altLang="en-US" smtClean="0"/>
              <a:pPr/>
              <a:t>2010/3/24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A50E-9723-4B3A-A198-829FAC8C19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AD14-88AB-4078-8FCC-2DF26F7AC360}" type="datetimeFigureOut">
              <a:rPr lang="zh-CN" altLang="en-US" smtClean="0"/>
              <a:pPr/>
              <a:t>2010/3/24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A50E-9723-4B3A-A198-829FAC8C19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4AD14-88AB-4078-8FCC-2DF26F7AC360}" type="datetimeFigureOut">
              <a:rPr lang="zh-CN" altLang="en-US" smtClean="0"/>
              <a:pPr/>
              <a:t>2010/3/24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BA50E-9723-4B3A-A198-829FAC8C19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png"/><Relationship Id="rId5" Type="http://schemas.openxmlformats.org/officeDocument/2006/relationships/image" Target="../media/image64.png"/><Relationship Id="rId4" Type="http://schemas.openxmlformats.org/officeDocument/2006/relationships/image" Target="../media/image63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2.png"/><Relationship Id="rId4" Type="http://schemas.openxmlformats.org/officeDocument/2006/relationships/image" Target="../media/image7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4.png"/><Relationship Id="rId4" Type="http://schemas.openxmlformats.org/officeDocument/2006/relationships/image" Target="../media/image73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Chapter 4 Linear Models for Classification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4.1 Introduction</a:t>
            </a:r>
          </a:p>
          <a:p>
            <a:r>
              <a:rPr lang="en-US" altLang="zh-CN" dirty="0" smtClean="0"/>
              <a:t>4.2 Linear Regression</a:t>
            </a:r>
          </a:p>
          <a:p>
            <a:r>
              <a:rPr lang="en-US" altLang="zh-CN" dirty="0" smtClean="0"/>
              <a:t>4.3 Linear </a:t>
            </a:r>
            <a:r>
              <a:rPr lang="en-US" altLang="zh-CN" dirty="0" err="1" smtClean="0"/>
              <a:t>Discriminant</a:t>
            </a:r>
            <a:r>
              <a:rPr lang="en-US" altLang="zh-CN" dirty="0" smtClean="0"/>
              <a:t> Analysis</a:t>
            </a:r>
          </a:p>
          <a:p>
            <a:r>
              <a:rPr lang="en-US" altLang="zh-CN" dirty="0" smtClean="0"/>
              <a:t>4.4 Logistic Regression</a:t>
            </a:r>
          </a:p>
          <a:p>
            <a:r>
              <a:rPr lang="en-US" altLang="zh-CN" dirty="0" smtClean="0"/>
              <a:t>4.5 Separating </a:t>
            </a:r>
            <a:r>
              <a:rPr lang="en-US" altLang="zh-CN" dirty="0" err="1" smtClean="0"/>
              <a:t>Hyperplanes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4.3 Linear </a:t>
            </a:r>
            <a:r>
              <a:rPr lang="en-US" altLang="zh-CN" dirty="0" err="1" smtClean="0"/>
              <a:t>Discriminant</a:t>
            </a:r>
            <a:r>
              <a:rPr lang="en-US" altLang="zh-CN" dirty="0" smtClean="0"/>
              <a:t> Analysis (LDA)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Linear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discriminant</a:t>
            </a:r>
            <a:r>
              <a:rPr lang="en-US" altLang="zh-CN" dirty="0" smtClean="0"/>
              <a:t> function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Estimation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Prediction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zh-CN" altLang="en-US" dirty="0" smtClean="0"/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=</a:t>
            </a:r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zh-CN" altLang="en-US" dirty="0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214554"/>
            <a:ext cx="5072082" cy="642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3357561"/>
            <a:ext cx="8143932" cy="1664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847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3561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5786454"/>
            <a:ext cx="2000250" cy="390525"/>
          </a:xfrm>
          <a:prstGeom prst="rect">
            <a:avLst/>
          </a:prstGeom>
          <a:noFill/>
        </p:spPr>
      </p:pic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0" y="847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4.3 Linear </a:t>
            </a:r>
            <a:r>
              <a:rPr lang="en-US" altLang="zh-CN" dirty="0" err="1" smtClean="0"/>
              <a:t>Discriminant</a:t>
            </a:r>
            <a:r>
              <a:rPr lang="en-US" altLang="zh-CN" dirty="0" smtClean="0"/>
              <a:t> Analysis (QDA)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covariance matrices are not assumed to be equal, </a:t>
            </a:r>
            <a:r>
              <a:rPr lang="en-US" altLang="zh-CN" dirty="0" smtClean="0"/>
              <a:t>we then get quadratic </a:t>
            </a:r>
            <a:r>
              <a:rPr lang="en-US" altLang="zh-CN" dirty="0" err="1" smtClean="0"/>
              <a:t>discriminant</a:t>
            </a:r>
            <a:r>
              <a:rPr lang="en-US" altLang="zh-CN" dirty="0" smtClean="0"/>
              <a:t> functions(QDA) 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The decision boundary between each pair of classes </a:t>
            </a:r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CN" dirty="0" smtClean="0"/>
              <a:t> and </a:t>
            </a:r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zh-CN" dirty="0" smtClean="0"/>
              <a:t> is described by a quadratic equation.</a:t>
            </a:r>
            <a:endParaRPr lang="zh-CN" alt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143248"/>
            <a:ext cx="759417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4.3.1 Regularized </a:t>
            </a:r>
            <a:r>
              <a:rPr lang="en-US" altLang="zh-CN" dirty="0" err="1" smtClean="0"/>
              <a:t>Discriminant</a:t>
            </a:r>
            <a:r>
              <a:rPr lang="en-US" altLang="zh-CN" dirty="0" smtClean="0"/>
              <a:t> Analysis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 compromise between LDA and QDA</a:t>
            </a:r>
          </a:p>
          <a:p>
            <a:endParaRPr lang="en-US" altLang="zh-CN" sz="1600" dirty="0" smtClean="0"/>
          </a:p>
          <a:p>
            <a:pPr algn="just"/>
            <a:r>
              <a:rPr lang="en-US" altLang="zh-CN" dirty="0" smtClean="0"/>
              <a:t>In practice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altLang="zh-CN" dirty="0" smtClean="0"/>
              <a:t> can be chosen based on the performance of the model on validation data, or by cross-validation.</a:t>
            </a:r>
            <a:endParaRPr lang="zh-CN" altLang="en-US" dirty="0" smtClean="0"/>
          </a:p>
          <a:p>
            <a:pPr>
              <a:buNone/>
            </a:pPr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2143116"/>
            <a:ext cx="3390900" cy="390525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847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2143116"/>
            <a:ext cx="1009650" cy="400050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42" y="3929066"/>
            <a:ext cx="4611194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4.3.2 Computations for LDA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Computations are simplified by </a:t>
            </a:r>
            <a:r>
              <a:rPr lang="en-US" altLang="zh-CN" dirty="0" err="1" smtClean="0"/>
              <a:t>diagonalizing</a:t>
            </a:r>
            <a:r>
              <a:rPr lang="en-US" altLang="zh-CN" dirty="0" smtClean="0"/>
              <a:t> </a:t>
            </a:r>
            <a:endParaRPr lang="en-US" altLang="zh-CN" dirty="0"/>
          </a:p>
          <a:p>
            <a:pPr>
              <a:buNone/>
            </a:pPr>
            <a:r>
              <a:rPr lang="en-US" altLang="zh-CN" dirty="0" smtClean="0"/>
              <a:t>       or</a:t>
            </a:r>
          </a:p>
          <a:p>
            <a:r>
              <a:rPr lang="en-US" altLang="zh-CN" dirty="0" smtClean="0"/>
              <a:t>Eigen-decomposition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2324095"/>
            <a:ext cx="971550" cy="390525"/>
          </a:xfrm>
          <a:prstGeom prst="rect">
            <a:avLst/>
          </a:prstGeom>
          <a:noFill/>
        </p:spPr>
      </p:pic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2846731"/>
            <a:ext cx="2571768" cy="510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3357562"/>
            <a:ext cx="759394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4572008"/>
            <a:ext cx="2506384" cy="714380"/>
          </a:xfrm>
          <a:prstGeom prst="rect">
            <a:avLst/>
          </a:prstGeom>
          <a:noFill/>
        </p:spPr>
      </p:pic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5286388"/>
            <a:ext cx="5295483" cy="714380"/>
          </a:xfrm>
          <a:prstGeom prst="rect">
            <a:avLst/>
          </a:prstGeom>
          <a:noFill/>
        </p:spPr>
      </p:pic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10572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4.3.3 Reduced rank Linear </a:t>
            </a:r>
            <a:r>
              <a:rPr lang="en-US" altLang="zh-CN" dirty="0" err="1" smtClean="0"/>
              <a:t>Discriminant</a:t>
            </a:r>
            <a:r>
              <a:rPr lang="en-US" altLang="zh-CN" dirty="0" smtClean="0"/>
              <a:t> Analysis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>
            <a:normAutofit fontScale="92500"/>
          </a:bodyPr>
          <a:lstStyle/>
          <a:p>
            <a:r>
              <a:rPr lang="zh-CN" altLang="en-US" dirty="0" smtClean="0"/>
              <a:t>应用多元统计分析：</a:t>
            </a:r>
            <a:r>
              <a:rPr lang="en-US" altLang="zh-CN" dirty="0" smtClean="0"/>
              <a:t>fisher</a:t>
            </a:r>
            <a:r>
              <a:rPr lang="zh-CN" altLang="en-US" dirty="0" smtClean="0"/>
              <a:t>判别</a:t>
            </a:r>
            <a:endParaRPr lang="en-US" altLang="zh-CN" dirty="0" smtClean="0"/>
          </a:p>
          <a:p>
            <a:r>
              <a:rPr lang="zh-CN" altLang="en-US" dirty="0" smtClean="0"/>
              <a:t>数据降维与基本思想：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    </a:t>
            </a:r>
            <a:r>
              <a:rPr lang="en-US" altLang="zh-CN" dirty="0" smtClean="0"/>
              <a:t>“</a:t>
            </a:r>
            <a:r>
              <a:rPr lang="en-US" dirty="0" smtClean="0"/>
              <a:t>Find the linear combination                   such that the between class variance is maximized relative to the within-class variance.</a:t>
            </a:r>
            <a:r>
              <a:rPr lang="en-US" altLang="zh-CN" dirty="0" smtClean="0"/>
              <a:t>”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    W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is the </a:t>
            </a:r>
            <a:r>
              <a:rPr lang="en-US" altLang="zh-CN" dirty="0" smtClean="0"/>
              <a:t>within-class covariance matrix, and 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altLang="zh-CN" dirty="0" smtClean="0"/>
              <a:t>stands for the between-class covariance matrix.</a:t>
            </a:r>
          </a:p>
          <a:p>
            <a:endParaRPr lang="en-US" altLang="zh-CN" dirty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4503" y="2824161"/>
            <a:ext cx="1362075" cy="390525"/>
          </a:xfrm>
          <a:prstGeom prst="rect">
            <a:avLst/>
          </a:prstGeom>
          <a:noFill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071942"/>
            <a:ext cx="8572528" cy="1201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4.3.3 Reduced rank Linear </a:t>
            </a:r>
            <a:r>
              <a:rPr lang="en-US" altLang="zh-CN" dirty="0" err="1" smtClean="0"/>
              <a:t>Discriminant</a:t>
            </a:r>
            <a:r>
              <a:rPr lang="en-US" altLang="zh-CN" dirty="0" smtClean="0"/>
              <a:t> Analysis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Steps</a:t>
            </a:r>
            <a:endParaRPr lang="zh-CN" alt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143115"/>
            <a:ext cx="8059737" cy="256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4857760"/>
            <a:ext cx="8222692" cy="720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4.4 Logistic Regression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posterior probabilities of the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/>
              <a:t> classes via linear functions in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x.</a:t>
            </a:r>
            <a:endParaRPr lang="zh-CN" altLang="en-US" dirty="0" smtClean="0"/>
          </a:p>
          <a:p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643182"/>
            <a:ext cx="6791467" cy="34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4.4 Logistic Regression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定义合理性，发生比分母</a:t>
            </a:r>
            <a:r>
              <a:rPr lang="zh-CN" altLang="en-US" dirty="0" smtClean="0"/>
              <a:t>选择不影响模型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归一化，得到后验概率</a:t>
            </a:r>
            <a:endParaRPr lang="zh-CN" altLang="en-US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00438"/>
            <a:ext cx="878627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4.4.1 Fitting Logistic Regression Models</a:t>
            </a:r>
            <a:endParaRPr lang="zh-CN" altLang="en-US" dirty="0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Maximum likelihood estimation</a:t>
            </a:r>
          </a:p>
          <a:p>
            <a:pPr>
              <a:buNone/>
            </a:pPr>
            <a:r>
              <a:rPr lang="zh-CN" altLang="en-US" dirty="0" smtClean="0"/>
              <a:t>    </a:t>
            </a:r>
            <a:r>
              <a:rPr lang="en-US" altLang="zh-CN" dirty="0" smtClean="0"/>
              <a:t>log-likelihood (two-class case)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altLang="zh-CN" dirty="0" smtClean="0"/>
              <a:t>Setting its derivatives to zero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714620"/>
            <a:ext cx="7072362" cy="19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5143512"/>
            <a:ext cx="5143536" cy="1083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4.4.1 Fitting Logistic Regression Models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Newton-</a:t>
            </a:r>
            <a:r>
              <a:rPr lang="en-US" altLang="zh-CN" dirty="0" err="1" smtClean="0"/>
              <a:t>Raphson</a:t>
            </a:r>
            <a:r>
              <a:rPr lang="en-US" altLang="zh-CN" dirty="0" smtClean="0"/>
              <a:t> algorithm</a:t>
            </a:r>
            <a:endParaRPr lang="zh-CN" altLang="en-US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3" y="2214554"/>
            <a:ext cx="5905541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3357562"/>
            <a:ext cx="561091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标题 1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4.1 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900618" cy="4525963"/>
          </a:xfrm>
        </p:spPr>
        <p:txBody>
          <a:bodyPr>
            <a:normAutofit/>
          </a:bodyPr>
          <a:lstStyle/>
          <a:p>
            <a:r>
              <a:rPr lang="en-US" altLang="zh-CN" sz="3200" dirty="0" smtClean="0"/>
              <a:t>The </a:t>
            </a:r>
            <a:r>
              <a:rPr lang="en-US" altLang="zh-CN" sz="3200" dirty="0" err="1" smtClean="0"/>
              <a:t>discriminant</a:t>
            </a:r>
            <a:r>
              <a:rPr lang="en-US" altLang="zh-CN" sz="3200" dirty="0" smtClean="0"/>
              <a:t> function  for the </a:t>
            </a:r>
            <a:r>
              <a:rPr lang="en-US" altLang="zh-CN" sz="3200" dirty="0" err="1" smtClean="0"/>
              <a:t>kth</a:t>
            </a:r>
            <a:r>
              <a:rPr lang="en-US" altLang="zh-CN" sz="3200" dirty="0" smtClean="0"/>
              <a:t> indicator response variable</a:t>
            </a:r>
          </a:p>
          <a:p>
            <a:r>
              <a:rPr lang="en-US" altLang="zh-CN" sz="3200" dirty="0" smtClean="0"/>
              <a:t>The boundary between class </a:t>
            </a:r>
            <a:r>
              <a:rPr lang="en-US" altLang="zh-CN" sz="32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CN" sz="3200" dirty="0" smtClean="0"/>
              <a:t> and </a:t>
            </a:r>
            <a:r>
              <a:rPr lang="en-US" altLang="zh-CN" sz="3200" i="1" dirty="0">
                <a:latin typeface="Times New Roman" pitchFamily="18" charset="0"/>
                <a:cs typeface="Times New Roman" pitchFamily="18" charset="0"/>
              </a:rPr>
              <a:t>l </a:t>
            </a:r>
            <a:endParaRPr lang="en-US" altLang="zh-CN" sz="32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3200" dirty="0" smtClean="0"/>
              <a:t>Linear boundary: an affine set or hyper plane</a:t>
            </a:r>
            <a:endParaRPr lang="zh-CN" altLang="en-US" sz="32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1047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1047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847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847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3286124"/>
            <a:ext cx="2533650" cy="390525"/>
          </a:xfrm>
          <a:prstGeom prst="rect">
            <a:avLst/>
          </a:prstGeom>
          <a:noFill/>
        </p:spPr>
      </p:pic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4112" name="Picture 1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1689" y="1714488"/>
            <a:ext cx="790575" cy="390525"/>
          </a:xfrm>
          <a:prstGeom prst="rect">
            <a:avLst/>
          </a:prstGeom>
          <a:noFill/>
        </p:spPr>
      </p:pic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0" y="847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4115" name="Picture 1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4857760"/>
            <a:ext cx="4819650" cy="600075"/>
          </a:xfrm>
          <a:prstGeom prst="rect">
            <a:avLst/>
          </a:prstGeom>
          <a:noFill/>
        </p:spPr>
      </p:pic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4.4.1 Fitting Logistic Regression Models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matrix notation (two-class case)</a:t>
            </a:r>
          </a:p>
          <a:p>
            <a:pPr>
              <a:buNone/>
            </a:pPr>
            <a:r>
              <a:rPr lang="en-US" altLang="zh-CN" dirty="0" smtClean="0"/>
              <a:t>   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 y –</a:t>
            </a:r>
            <a:r>
              <a:rPr lang="en-US" altLang="zh-CN" dirty="0" smtClean="0">
                <a:latin typeface="+mj-lt"/>
                <a:cs typeface="Times New Roman" pitchFamily="18" charset="0"/>
              </a:rPr>
              <a:t>the </a:t>
            </a:r>
            <a:r>
              <a:rPr lang="en-US" altLang="zh-CN" dirty="0" smtClean="0"/>
              <a:t>vector of      values</a:t>
            </a:r>
          </a:p>
          <a:p>
            <a:pPr>
              <a:buNone/>
            </a:pPr>
            <a:r>
              <a:rPr lang="en-US" altLang="zh-CN" dirty="0" smtClean="0"/>
              <a:t>    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X –</a:t>
            </a:r>
            <a:r>
              <a:rPr lang="en-US" altLang="zh-CN" dirty="0" smtClean="0"/>
              <a:t>the matrix of     values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p 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dirty="0" smtClean="0"/>
              <a:t>the vector of fitted probabilities with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err="1" smtClean="0"/>
              <a:t>th</a:t>
            </a:r>
            <a:r>
              <a:rPr lang="en-US" dirty="0" smtClean="0"/>
              <a:t>    element</a:t>
            </a:r>
          </a:p>
          <a:p>
            <a:pPr>
              <a:buNone/>
            </a:pPr>
            <a:r>
              <a:rPr lang="en-US" altLang="zh-CN" dirty="0" smtClean="0"/>
              <a:t>   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 W –</a:t>
            </a:r>
            <a:r>
              <a:rPr lang="en-US" altLang="zh-CN" dirty="0" smtClean="0">
                <a:latin typeface="+mj-lt"/>
                <a:cs typeface="Times New Roman" pitchFamily="18" charset="0"/>
              </a:rPr>
              <a:t>the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>NN diagonal matrix of weights with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err="1" smtClean="0"/>
              <a:t>th</a:t>
            </a:r>
            <a:r>
              <a:rPr lang="en-US" dirty="0" smtClean="0"/>
              <a:t> diagonal element </a:t>
            </a:r>
            <a:endParaRPr lang="zh-CN" altLang="en-US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2285992"/>
            <a:ext cx="276225" cy="390525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2895599"/>
            <a:ext cx="276225" cy="390525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3838582"/>
            <a:ext cx="1905000" cy="590550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047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5000636"/>
            <a:ext cx="4286250" cy="485775"/>
          </a:xfrm>
          <a:prstGeom prst="rect">
            <a:avLst/>
          </a:prstGeom>
          <a:noFill/>
        </p:spPr>
      </p:pic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4.4.1 Fitting Logistic Regression Models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/>
          <a:lstStyle/>
          <a:p>
            <a:r>
              <a:rPr lang="en-US" altLang="zh-CN" dirty="0" smtClean="0"/>
              <a:t>matrix notation (two-class case)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143116"/>
            <a:ext cx="3071834" cy="1592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3714752"/>
            <a:ext cx="6872829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5572140"/>
            <a:ext cx="545676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8662" y="5000636"/>
            <a:ext cx="4166449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4.4.2 Example: South African Heart Disease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实际应用中，还要关心模型（预测变量）选择的问题</a:t>
            </a:r>
            <a:endParaRPr lang="en-US" altLang="zh-CN" dirty="0" smtClean="0"/>
          </a:p>
          <a:p>
            <a:r>
              <a:rPr lang="en-US" altLang="zh-CN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Z</a:t>
            </a:r>
            <a:r>
              <a:rPr lang="zh-CN" altLang="en-US" dirty="0" smtClean="0"/>
              <a:t> </a:t>
            </a:r>
            <a:r>
              <a:rPr lang="en-US" altLang="zh-CN" dirty="0" smtClean="0"/>
              <a:t>scores--coefficients divided by their standard errors</a:t>
            </a:r>
          </a:p>
          <a:p>
            <a:r>
              <a:rPr lang="zh-CN" altLang="en-US" dirty="0" smtClean="0"/>
              <a:t>大样本</a:t>
            </a:r>
            <a:r>
              <a:rPr lang="zh-CN" altLang="en-US" dirty="0" smtClean="0"/>
              <a:t>定理 </a:t>
            </a:r>
            <a:endParaRPr lang="en-US" altLang="zh-CN" dirty="0" smtClean="0"/>
          </a:p>
          <a:p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    则   的</a:t>
            </a:r>
            <a:r>
              <a:rPr lang="en-US" dirty="0" smtClean="0"/>
              <a:t>MLE</a:t>
            </a:r>
            <a:r>
              <a:rPr lang="zh-CN" altLang="en-US" dirty="0" smtClean="0"/>
              <a:t>    近似服从</a:t>
            </a:r>
            <a:r>
              <a:rPr lang="en-US" dirty="0" smtClean="0"/>
              <a:t>(</a:t>
            </a:r>
            <a:r>
              <a:rPr lang="zh-CN" altLang="en-US" dirty="0" smtClean="0"/>
              <a:t>多维</a:t>
            </a:r>
            <a:r>
              <a:rPr lang="en-US" dirty="0" smtClean="0"/>
              <a:t>)</a:t>
            </a:r>
            <a:r>
              <a:rPr lang="zh-CN" altLang="en-US" dirty="0" smtClean="0"/>
              <a:t>标准正态分布，</a:t>
            </a:r>
            <a:r>
              <a:rPr lang="zh-CN" altLang="en-US" dirty="0" smtClean="0"/>
              <a:t>且                                                           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4357694"/>
            <a:ext cx="2781300" cy="4191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4286256"/>
            <a:ext cx="2419350" cy="485775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3479" y="4959570"/>
            <a:ext cx="238125" cy="476250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62239" y="4959570"/>
            <a:ext cx="238125" cy="504825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5429264"/>
            <a:ext cx="4724400" cy="504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4.4.3 Quadratic Approximations and Inference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Logistic</a:t>
            </a:r>
            <a:r>
              <a:rPr lang="zh-CN" altLang="en-US" dirty="0" smtClean="0"/>
              <a:t>回归的性质</a:t>
            </a:r>
            <a:endParaRPr lang="zh-CN" altLang="en-US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214554"/>
            <a:ext cx="8078256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4.4.4 L1 Regularized Logistic Regression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   </a:t>
            </a:r>
            <a:r>
              <a:rPr lang="en-US" dirty="0" smtClean="0"/>
              <a:t> penalty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Algorithm -- </a:t>
            </a:r>
            <a:r>
              <a:rPr lang="en-US" dirty="0" smtClean="0"/>
              <a:t>nonlinear programming methods(?)</a:t>
            </a:r>
            <a:endParaRPr lang="zh-CN" altLang="en-US" dirty="0" smtClean="0"/>
          </a:p>
          <a:p>
            <a:r>
              <a:rPr lang="en-US" altLang="zh-CN" dirty="0" smtClean="0"/>
              <a:t>Path algorithms -- piecewise smooth rather than linear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1714488"/>
            <a:ext cx="342900" cy="419100"/>
          </a:xfrm>
          <a:prstGeom prst="rect">
            <a:avLst/>
          </a:prstGeom>
          <a:noFill/>
        </p:spPr>
      </p:pic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5" y="2285992"/>
            <a:ext cx="7662459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4.4.5 Logistic Regression or LDA?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Comparison</a:t>
            </a:r>
            <a:r>
              <a:rPr lang="zh-CN" altLang="en-US" dirty="0" smtClean="0"/>
              <a:t> （不同在哪里？）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Logistic Regression</a:t>
            </a:r>
          </a:p>
          <a:p>
            <a:pPr>
              <a:buNone/>
            </a:pPr>
            <a:endParaRPr lang="en-US" altLang="zh-CN" dirty="0" smtClean="0"/>
          </a:p>
          <a:p>
            <a:pPr algn="ctr">
              <a:buNone/>
            </a:pPr>
            <a:r>
              <a:rPr lang="en-US" altLang="zh-CN" dirty="0" smtClean="0"/>
              <a:t>   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VS</a:t>
            </a:r>
          </a:p>
          <a:p>
            <a:pPr>
              <a:buNone/>
            </a:pPr>
            <a:r>
              <a:rPr lang="en-US" altLang="zh-CN" dirty="0" smtClean="0"/>
              <a:t>    LDA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500570"/>
            <a:ext cx="8127199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714620"/>
            <a:ext cx="457786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4.4.5 Logistic Regression or LDA?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CN" dirty="0" smtClean="0"/>
              <a:t>    “The difference lies in the way the linear coefficients are estimated</a:t>
            </a:r>
            <a:r>
              <a:rPr lang="en-US" altLang="zh-CN" dirty="0" smtClean="0"/>
              <a:t>.”</a:t>
            </a:r>
          </a:p>
          <a:p>
            <a:pPr>
              <a:buNone/>
            </a:pPr>
            <a:r>
              <a:rPr lang="en-US" altLang="zh-CN" dirty="0" smtClean="0"/>
              <a:t>    Different assumptions lead to different methods.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r>
              <a:rPr lang="en-US" altLang="zh-CN" dirty="0" smtClean="0"/>
              <a:t>LDA– Modification of MLE(maximizing the full likelihood)</a:t>
            </a:r>
          </a:p>
          <a:p>
            <a:r>
              <a:rPr lang="en-US" altLang="zh-CN" dirty="0" smtClean="0"/>
              <a:t>Logistic regression – maximizing the </a:t>
            </a:r>
            <a:r>
              <a:rPr lang="en-US" altLang="zh-CN" i="1" dirty="0" smtClean="0">
                <a:latin typeface="Times New Roman" pitchFamily="18" charset="0"/>
                <a:cs typeface="Times New Roman" pitchFamily="18" charset="0"/>
              </a:rPr>
              <a:t>conditional</a:t>
            </a:r>
            <a:r>
              <a:rPr lang="en-US" altLang="zh-CN" dirty="0" smtClean="0"/>
              <a:t> likelihood</a:t>
            </a:r>
            <a:endParaRPr lang="zh-CN" altLang="en-US" dirty="0"/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500438"/>
            <a:ext cx="6965205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4.5 Separating </a:t>
            </a:r>
            <a:r>
              <a:rPr lang="en-US" altLang="zh-CN" dirty="0" err="1" smtClean="0"/>
              <a:t>Hyperplanes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To construct </a:t>
            </a:r>
            <a:r>
              <a:rPr lang="en-US" altLang="zh-CN" dirty="0" smtClean="0">
                <a:solidFill>
                  <a:srgbClr val="FF0000"/>
                </a:solidFill>
              </a:rPr>
              <a:t>linear decision boundaries </a:t>
            </a:r>
            <a:r>
              <a:rPr lang="en-US" altLang="zh-CN" dirty="0" smtClean="0"/>
              <a:t>that separate the data into different classes as well as possible</a:t>
            </a:r>
            <a:r>
              <a:rPr lang="en-US" altLang="zh-CN" dirty="0" smtClean="0"/>
              <a:t>.</a:t>
            </a:r>
          </a:p>
          <a:p>
            <a:r>
              <a:rPr lang="en-US" altLang="zh-CN" i="1" dirty="0" err="1" smtClean="0">
                <a:latin typeface="Times New Roman" pitchFamily="18" charset="0"/>
                <a:cs typeface="Times New Roman" pitchFamily="18" charset="0"/>
              </a:rPr>
              <a:t>Perceptrons</a:t>
            </a:r>
            <a:r>
              <a:rPr lang="en-US" altLang="zh-CN" dirty="0" smtClean="0">
                <a:latin typeface="+mj-lt"/>
                <a:cs typeface="Times New Roman" pitchFamily="18" charset="0"/>
              </a:rPr>
              <a:t>-- </a:t>
            </a:r>
            <a:r>
              <a:rPr lang="en-US" altLang="zh-CN" dirty="0" smtClean="0"/>
              <a:t>Classifiers that </a:t>
            </a:r>
            <a:r>
              <a:rPr lang="en-US" altLang="zh-CN" dirty="0" smtClean="0"/>
              <a:t>compute a </a:t>
            </a:r>
            <a:r>
              <a:rPr lang="en-US" altLang="zh-CN" i="1" dirty="0" smtClean="0"/>
              <a:t>linear combination</a:t>
            </a:r>
            <a:r>
              <a:rPr lang="en-US" altLang="zh-CN" dirty="0" smtClean="0"/>
              <a:t> of the </a:t>
            </a:r>
            <a:r>
              <a:rPr lang="en-US" altLang="zh-CN" dirty="0" smtClean="0"/>
              <a:t>input features </a:t>
            </a:r>
            <a:r>
              <a:rPr lang="en-US" altLang="zh-CN" dirty="0" smtClean="0"/>
              <a:t>and return the </a:t>
            </a:r>
            <a:r>
              <a:rPr lang="en-US" altLang="zh-CN" i="1" dirty="0" smtClean="0"/>
              <a:t>sign</a:t>
            </a:r>
            <a:r>
              <a:rPr lang="en-US" altLang="zh-CN" dirty="0" smtClean="0"/>
              <a:t>. (Only effective in two-class case?)</a:t>
            </a:r>
          </a:p>
          <a:p>
            <a:pPr>
              <a:buNone/>
            </a:pPr>
            <a:r>
              <a:rPr lang="en-US" altLang="zh-CN" i="1" dirty="0" smtClean="0"/>
              <a:t> </a:t>
            </a:r>
            <a:r>
              <a:rPr lang="en-US" altLang="zh-CN" i="1" dirty="0" smtClean="0"/>
              <a:t>   </a:t>
            </a:r>
          </a:p>
          <a:p>
            <a:r>
              <a:rPr lang="en-US" altLang="zh-CN" dirty="0" smtClean="0"/>
              <a:t>Properties of linear algebra (omitted)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0634" y="4786322"/>
            <a:ext cx="6060324" cy="500066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4.5.1 Rosenblatt's </a:t>
            </a:r>
            <a:r>
              <a:rPr lang="en-US" altLang="zh-CN" dirty="0" err="1" smtClean="0"/>
              <a:t>Perceptron</a:t>
            </a:r>
            <a:r>
              <a:rPr lang="en-US" altLang="zh-CN" dirty="0" smtClean="0"/>
              <a:t> Learning Algorithm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/>
          <a:lstStyle/>
          <a:p>
            <a:r>
              <a:rPr lang="en-US" altLang="zh-CN" dirty="0" err="1" smtClean="0"/>
              <a:t>Perceptron</a:t>
            </a:r>
            <a:r>
              <a:rPr lang="en-US" altLang="zh-CN" dirty="0" smtClean="0"/>
              <a:t> </a:t>
            </a:r>
            <a:r>
              <a:rPr lang="en-US" altLang="zh-CN" dirty="0" smtClean="0"/>
              <a:t>learning </a:t>
            </a:r>
            <a:r>
              <a:rPr lang="en-US" altLang="zh-CN" dirty="0" smtClean="0"/>
              <a:t>algorithm</a:t>
            </a:r>
          </a:p>
          <a:p>
            <a:pPr>
              <a:buNone/>
            </a:pPr>
            <a:r>
              <a:rPr lang="en-US" altLang="zh-CN" dirty="0" smtClean="0"/>
              <a:t>    Minimize </a:t>
            </a:r>
            <a:endParaRPr lang="en-US" altLang="zh-CN" dirty="0" smtClean="0"/>
          </a:p>
          <a:p>
            <a:endParaRPr lang="en-US" altLang="zh-CN" sz="2000" dirty="0" smtClean="0"/>
          </a:p>
          <a:p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         表示</a:t>
            </a:r>
            <a:r>
              <a:rPr lang="zh-CN" altLang="en-US" dirty="0" smtClean="0"/>
              <a:t>被错分类的样品组成的</a:t>
            </a:r>
            <a:r>
              <a:rPr lang="zh-CN" altLang="en-US" dirty="0" smtClean="0"/>
              <a:t>集合</a:t>
            </a:r>
            <a:endParaRPr lang="en-US" altLang="zh-CN" dirty="0" smtClean="0"/>
          </a:p>
          <a:p>
            <a:r>
              <a:rPr lang="en-US" altLang="zh-CN" dirty="0" smtClean="0"/>
              <a:t>Stochastic </a:t>
            </a:r>
            <a:r>
              <a:rPr lang="en-US" altLang="zh-CN" dirty="0" smtClean="0"/>
              <a:t>gradient </a:t>
            </a:r>
            <a:r>
              <a:rPr lang="en-US" altLang="zh-CN" dirty="0" smtClean="0"/>
              <a:t>descent method</a:t>
            </a:r>
          </a:p>
          <a:p>
            <a:endParaRPr lang="en-US" altLang="zh-CN" dirty="0" smtClean="0"/>
          </a:p>
          <a:p>
            <a:pPr algn="r">
              <a:buNone/>
            </a:pPr>
            <a:endParaRPr lang="en-US" altLang="zh-CN" sz="1800" dirty="0" smtClean="0"/>
          </a:p>
          <a:p>
            <a:pPr algn="ctr">
              <a:buNone/>
            </a:pPr>
            <a:r>
              <a:rPr lang="en-US" altLang="zh-CN" dirty="0" smtClean="0"/>
              <a:t>                                              is </a:t>
            </a:r>
            <a:r>
              <a:rPr lang="en-US" altLang="zh-CN" dirty="0" smtClean="0"/>
              <a:t>the learning rate</a:t>
            </a:r>
            <a:endParaRPr lang="en-US" altLang="zh-CN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3" y="2714620"/>
            <a:ext cx="5286412" cy="1071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3824293"/>
            <a:ext cx="381000" cy="390525"/>
          </a:xfrm>
          <a:prstGeom prst="rect">
            <a:avLst/>
          </a:prstGeom>
          <a:noFill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4857760"/>
            <a:ext cx="3472247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9124" y="4857760"/>
            <a:ext cx="4286280" cy="100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5857892"/>
            <a:ext cx="243934" cy="5000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4.5.1 Rosenblatt's </a:t>
            </a:r>
            <a:r>
              <a:rPr lang="en-US" altLang="zh-CN" dirty="0" err="1" smtClean="0"/>
              <a:t>Perceptron</a:t>
            </a:r>
            <a:r>
              <a:rPr lang="en-US" altLang="zh-CN" dirty="0" smtClean="0"/>
              <a:t> Learning Algorithm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Convergence</a:t>
            </a:r>
          </a:p>
          <a:p>
            <a:pPr>
              <a:buNone/>
            </a:pPr>
            <a:r>
              <a:rPr lang="en-US" sz="2800" dirty="0" smtClean="0"/>
              <a:t>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classes are linearly separable,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algorithm converges to a separating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hyperplane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a finite number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steps.</a:t>
            </a:r>
            <a:endParaRPr lang="zh-CN" alt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dirty="0" smtClean="0"/>
              <a:t>Problems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071941"/>
            <a:ext cx="7858180" cy="2577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4.1 Introduction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/>
          <a:lstStyle/>
          <a:p>
            <a:r>
              <a:rPr lang="zh-CN" altLang="en-US" sz="2800" dirty="0" smtClean="0"/>
              <a:t>线性边界的条件</a:t>
            </a:r>
            <a:r>
              <a:rPr lang="en-US" altLang="zh-CN" sz="2800" dirty="0" smtClean="0"/>
              <a:t>:</a:t>
            </a:r>
          </a:p>
          <a:p>
            <a:pPr>
              <a:buNone/>
            </a:pPr>
            <a:r>
              <a:rPr lang="zh-CN" altLang="en-US" dirty="0"/>
              <a:t> </a:t>
            </a:r>
            <a:r>
              <a:rPr lang="zh-CN" altLang="en-US" dirty="0" smtClean="0"/>
              <a:t>   </a:t>
            </a:r>
            <a:r>
              <a:rPr lang="en-US" altLang="zh-CN" dirty="0"/>
              <a:t>“Actually, all we require is that some monotone transformation of       or </a:t>
            </a:r>
            <a:r>
              <a:rPr lang="en-US" altLang="zh-CN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Pr(</a:t>
            </a:r>
            <a:r>
              <a:rPr lang="en-US" altLang="zh-CN" i="1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altLang="zh-CN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=</a:t>
            </a:r>
            <a:r>
              <a:rPr lang="en-US" altLang="zh-CN" i="1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altLang="zh-CN" i="1" dirty="0" err="1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k</a:t>
            </a:r>
            <a:r>
              <a:rPr lang="en-US" altLang="zh-CN" dirty="0" err="1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|</a:t>
            </a:r>
            <a:r>
              <a:rPr lang="en-US" altLang="zh-CN" b="1" i="1" dirty="0" err="1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altLang="zh-CN" i="1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altLang="zh-CN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= </a:t>
            </a:r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altLang="zh-CN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altLang="zh-CN" dirty="0"/>
              <a:t>be linear for the decision boundaries to be </a:t>
            </a:r>
            <a:r>
              <a:rPr lang="en-US" altLang="zh-CN" dirty="0" smtClean="0"/>
              <a:t>linear.”     (?)</a:t>
            </a:r>
            <a:endParaRPr lang="en-US" altLang="zh-CN" dirty="0"/>
          </a:p>
          <a:p>
            <a:r>
              <a:rPr lang="zh-CN" altLang="en-US" sz="2800" dirty="0" smtClean="0"/>
              <a:t>推广</a:t>
            </a:r>
            <a:endParaRPr lang="en-US" altLang="zh-CN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zh-CN" altLang="en-US" sz="2800" dirty="0"/>
              <a:t> </a:t>
            </a:r>
            <a:r>
              <a:rPr lang="zh-CN" altLang="en-US" sz="2800" dirty="0" smtClean="0"/>
              <a:t>   函数变换，投影变换</a:t>
            </a:r>
            <a:r>
              <a:rPr lang="en-US" altLang="zh-CN" sz="2800" dirty="0" smtClean="0"/>
              <a:t>…… </a:t>
            </a:r>
            <a:endParaRPr lang="zh-CN" altLang="en-US" sz="2800" dirty="0" smtClean="0"/>
          </a:p>
          <a:p>
            <a:pPr>
              <a:buNone/>
            </a:pPr>
            <a:endParaRPr lang="en-US" altLang="zh-CN" dirty="0" smtClean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1047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2714620"/>
            <a:ext cx="323850" cy="390525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847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4.5.2 Optimal Separating </a:t>
            </a:r>
            <a:r>
              <a:rPr lang="en-US" altLang="zh-CN" dirty="0" err="1" smtClean="0"/>
              <a:t>Hyperplanes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Optimal </a:t>
            </a:r>
            <a:r>
              <a:rPr lang="en-US" altLang="zh-CN" dirty="0" smtClean="0"/>
              <a:t>separating </a:t>
            </a:r>
            <a:r>
              <a:rPr lang="en-US" altLang="zh-CN" dirty="0" err="1" smtClean="0"/>
              <a:t>hyperplane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maximize the </a:t>
            </a:r>
            <a:r>
              <a:rPr lang="en-US" altLang="zh-CN" dirty="0" smtClean="0"/>
              <a:t>distance to the closest point from either </a:t>
            </a:r>
            <a:r>
              <a:rPr lang="en-US" altLang="zh-CN" dirty="0" smtClean="0"/>
              <a:t>class</a:t>
            </a:r>
          </a:p>
          <a:p>
            <a:pPr>
              <a:buNone/>
            </a:pPr>
            <a:endParaRPr lang="en-US" altLang="zh-CN" sz="2400" dirty="0" smtClean="0"/>
          </a:p>
          <a:p>
            <a:pPr>
              <a:buNone/>
            </a:pPr>
            <a:endParaRPr lang="en-US" altLang="zh-CN" sz="2800" dirty="0" smtClean="0"/>
          </a:p>
          <a:p>
            <a:pPr>
              <a:buNone/>
            </a:pPr>
            <a:r>
              <a:rPr lang="en-US" altLang="zh-CN" dirty="0" smtClean="0"/>
              <a:t> </a:t>
            </a:r>
            <a:r>
              <a:rPr lang="en-US" altLang="zh-CN" dirty="0" smtClean="0"/>
              <a:t>   By doing some calculation, the criterion can be rewritten as</a:t>
            </a:r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143248"/>
            <a:ext cx="6101409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5214950"/>
            <a:ext cx="6072230" cy="1287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4.5.2 Optimal Separating </a:t>
            </a:r>
            <a:r>
              <a:rPr lang="en-US" altLang="zh-CN" dirty="0" err="1" smtClean="0"/>
              <a:t>Hyperplanes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Lagrange </a:t>
            </a:r>
            <a:r>
              <a:rPr lang="en-US" dirty="0" smtClean="0"/>
              <a:t>function</a:t>
            </a:r>
            <a:endParaRPr lang="zh-CN" altLang="en-US" dirty="0" smtClean="0"/>
          </a:p>
          <a:p>
            <a:endParaRPr lang="en-US" altLang="zh-CN" sz="2400" dirty="0" smtClean="0"/>
          </a:p>
          <a:p>
            <a:endParaRPr lang="en-US" altLang="zh-CN" sz="2800" dirty="0" smtClean="0"/>
          </a:p>
          <a:p>
            <a:r>
              <a:rPr lang="en-US" altLang="zh-CN" dirty="0" err="1" smtClean="0"/>
              <a:t>Karush</a:t>
            </a:r>
            <a:r>
              <a:rPr lang="en-US" altLang="zh-CN" dirty="0" smtClean="0"/>
              <a:t>-Kuhn-Tucker (KKT)conditions</a:t>
            </a:r>
          </a:p>
          <a:p>
            <a:endParaRPr lang="en-US" altLang="zh-CN" dirty="0" smtClean="0"/>
          </a:p>
          <a:p>
            <a:pPr algn="r"/>
            <a:r>
              <a:rPr lang="zh-CN" altLang="en-US" dirty="0" smtClean="0"/>
              <a:t>怎么解？</a:t>
            </a:r>
            <a:endParaRPr lang="zh-CN" altLang="en-US" dirty="0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214554"/>
            <a:ext cx="554268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4857760"/>
            <a:ext cx="444298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08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5429264"/>
            <a:ext cx="1259421" cy="500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087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8661" y="3643315"/>
            <a:ext cx="600693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4.5.2 Optimal Separating </a:t>
            </a:r>
            <a:r>
              <a:rPr lang="en-US" altLang="zh-CN" dirty="0" err="1" smtClean="0"/>
              <a:t>Hyperplanes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Support points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</a:t>
            </a:r>
            <a:r>
              <a:rPr lang="en-US" altLang="zh-CN" dirty="0" smtClean="0"/>
              <a:t>   </a:t>
            </a:r>
            <a:r>
              <a:rPr lang="zh-CN" altLang="en-US" dirty="0" smtClean="0"/>
              <a:t>由此可得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</a:t>
            </a:r>
            <a:r>
              <a:rPr lang="en-US" altLang="zh-CN" dirty="0" smtClean="0"/>
              <a:t>   </a:t>
            </a:r>
            <a:r>
              <a:rPr lang="zh-CN" altLang="en-US" dirty="0" smtClean="0"/>
              <a:t>事实上，参数估计值只由几个支撑点决定</a:t>
            </a:r>
            <a:endParaRPr lang="en-US" altLang="zh-CN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214554"/>
            <a:ext cx="444298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857496"/>
            <a:ext cx="1259421" cy="500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2214554"/>
            <a:ext cx="294716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3357562"/>
            <a:ext cx="4000528" cy="484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4.5.2 Optimal Separating </a:t>
            </a:r>
            <a:r>
              <a:rPr lang="en-US" altLang="zh-CN" dirty="0" err="1" smtClean="0"/>
              <a:t>Hyperplanes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Some discussion</a:t>
            </a:r>
          </a:p>
          <a:p>
            <a:pPr>
              <a:buNone/>
            </a:pPr>
            <a:r>
              <a:rPr lang="en-US" altLang="zh-CN" dirty="0" smtClean="0"/>
              <a:t> </a:t>
            </a:r>
            <a:r>
              <a:rPr lang="en-US" altLang="zh-CN" dirty="0" smtClean="0"/>
              <a:t>   Separating </a:t>
            </a:r>
            <a:r>
              <a:rPr lang="en-US" altLang="zh-CN" dirty="0" err="1" smtClean="0"/>
              <a:t>Hyperplane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vs</a:t>
            </a:r>
            <a:r>
              <a:rPr lang="en-US" altLang="zh-CN" dirty="0" smtClean="0"/>
              <a:t> LDA</a:t>
            </a:r>
          </a:p>
          <a:p>
            <a:pPr>
              <a:buNone/>
            </a:pPr>
            <a:r>
              <a:rPr lang="en-US" altLang="zh-CN" dirty="0" smtClean="0"/>
              <a:t>    Separating </a:t>
            </a:r>
            <a:r>
              <a:rPr lang="en-US" altLang="zh-CN" dirty="0" err="1" smtClean="0"/>
              <a:t>Hyperplane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vs</a:t>
            </a:r>
            <a:r>
              <a:rPr lang="en-US" altLang="zh-CN" dirty="0" smtClean="0"/>
              <a:t> Logistic Regression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</a:t>
            </a:r>
            <a:r>
              <a:rPr lang="en-US" altLang="zh-CN" dirty="0" smtClean="0"/>
              <a:t>   When </a:t>
            </a:r>
            <a:r>
              <a:rPr lang="en-US" altLang="zh-CN" dirty="0" smtClean="0"/>
              <a:t>the data are not separable, there </a:t>
            </a:r>
            <a:r>
              <a:rPr lang="en-US" altLang="zh-CN" dirty="0" smtClean="0"/>
              <a:t>will be </a:t>
            </a:r>
            <a:r>
              <a:rPr lang="en-US" altLang="zh-CN" dirty="0" smtClean="0"/>
              <a:t>no feasible solution </a:t>
            </a:r>
            <a:r>
              <a:rPr lang="en-US" altLang="zh-CN" dirty="0" smtClean="0"/>
              <a:t>to this </a:t>
            </a:r>
            <a:r>
              <a:rPr lang="en-US" altLang="zh-CN" dirty="0" err="1" smtClean="0"/>
              <a:t>problem</a:t>
            </a:r>
            <a:r>
              <a:rPr lang="en-US" altLang="zh-CN" dirty="0" err="1" smtClean="0">
                <a:sym typeface="Wingdings" pitchFamily="2" charset="2"/>
              </a:rPr>
              <a:t>SVM</a:t>
            </a:r>
            <a:endParaRPr lang="zh-CN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zh-CN" altLang="en-US" sz="7200" dirty="0" smtClean="0">
                <a:latin typeface="Times New Roman" pitchFamily="18" charset="0"/>
                <a:cs typeface="Times New Roman" pitchFamily="18" charset="0"/>
              </a:rPr>
              <a:t>谢谢大家 </a:t>
            </a:r>
            <a:r>
              <a:rPr lang="en-US" altLang="zh-CN" sz="720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zh-CN" altLang="en-US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4.2 Linear Regression of an Indicator Matrix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4543428" cy="4525963"/>
          </a:xfrm>
        </p:spPr>
        <p:txBody>
          <a:bodyPr/>
          <a:lstStyle/>
          <a:p>
            <a:r>
              <a:rPr lang="en-US" altLang="zh-CN" dirty="0" smtClean="0"/>
              <a:t>Indicator  response matrix</a:t>
            </a:r>
          </a:p>
          <a:p>
            <a:r>
              <a:rPr lang="en-US" altLang="zh-CN" dirty="0" smtClean="0"/>
              <a:t>Predictor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Linear regression model</a:t>
            </a:r>
          </a:p>
          <a:p>
            <a:pPr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    </a:t>
            </a:r>
            <a:r>
              <a:rPr lang="zh-CN" altLang="en-US" dirty="0" smtClean="0">
                <a:solidFill>
                  <a:srgbClr val="FF0000"/>
                </a:solidFill>
              </a:rPr>
              <a:t>将分类问题视为回归问题，线性判别函数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endParaRPr lang="en-US" altLang="zh-CN" sz="2800" dirty="0" smtClean="0"/>
          </a:p>
          <a:p>
            <a:pPr indent="0" algn="just">
              <a:buNone/>
            </a:pPr>
            <a:endParaRPr lang="en-US" altLang="zh-CN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2786058"/>
            <a:ext cx="200025" cy="390525"/>
          </a:xfrm>
          <a:prstGeom prst="rect">
            <a:avLst/>
          </a:prstGeom>
          <a:noFill/>
        </p:spPr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1824029"/>
            <a:ext cx="200025" cy="390525"/>
          </a:xfrm>
          <a:prstGeom prst="rect">
            <a:avLst/>
          </a:prstGeom>
          <a:noFill/>
        </p:spPr>
      </p:pic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1047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1047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3357562"/>
            <a:ext cx="1619250" cy="400050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857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4429132"/>
            <a:ext cx="2352675" cy="400050"/>
          </a:xfrm>
          <a:prstGeom prst="rect">
            <a:avLst/>
          </a:prstGeom>
          <a:noFill/>
        </p:spPr>
      </p:pic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4.2 Linear Regression of an Indicator Matrix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4258800" cy="4525963"/>
          </a:xfrm>
        </p:spPr>
        <p:txBody>
          <a:bodyPr/>
          <a:lstStyle/>
          <a:p>
            <a:r>
              <a:rPr lang="en-US" altLang="zh-CN" dirty="0" smtClean="0"/>
              <a:t>Parameter estimation</a:t>
            </a:r>
          </a:p>
          <a:p>
            <a:r>
              <a:rPr lang="en-US" altLang="zh-CN" dirty="0" smtClean="0"/>
              <a:t>Prediction</a:t>
            </a:r>
          </a:p>
          <a:p>
            <a:pPr>
              <a:buNone/>
            </a:pPr>
            <a:endParaRPr lang="zh-CN" altLang="en-US" dirty="0"/>
          </a:p>
        </p:txBody>
      </p:sp>
      <p:pic>
        <p:nvPicPr>
          <p:cNvPr id="4" name="Picture 2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1624004"/>
            <a:ext cx="2419350" cy="590550"/>
          </a:xfrm>
          <a:prstGeom prst="rect">
            <a:avLst/>
          </a:prstGeom>
          <a:noFill/>
        </p:spPr>
      </p:pic>
      <p:pic>
        <p:nvPicPr>
          <p:cNvPr id="5" name="Picture 3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2195508"/>
            <a:ext cx="1076325" cy="590550"/>
          </a:xfrm>
          <a:prstGeom prst="rect">
            <a:avLst/>
          </a:prstGeom>
          <a:noFill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2928934"/>
            <a:ext cx="8427287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4.2 Linear Regression of an Indicator Matrix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合理性</a:t>
            </a:r>
            <a:r>
              <a:rPr lang="en-US" altLang="zh-CN" dirty="0" smtClean="0"/>
              <a:t>(?)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Rationale:  an estimate of conditional probability (?)</a:t>
            </a:r>
          </a:p>
          <a:p>
            <a:pPr>
              <a:buNone/>
            </a:pPr>
            <a:r>
              <a:rPr lang="en-US" altLang="zh-CN" dirty="0" smtClean="0"/>
              <a:t>    </a:t>
            </a:r>
            <a:r>
              <a:rPr lang="zh-CN" altLang="en-US" dirty="0" smtClean="0"/>
              <a:t>线性函数无界</a:t>
            </a:r>
            <a:r>
              <a:rPr lang="en-US" altLang="zh-CN" dirty="0" smtClean="0"/>
              <a:t>(Does this matter?)</a:t>
            </a: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4.2 Linear Regression of an Indicator Matrix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合理性</a:t>
            </a:r>
            <a:r>
              <a:rPr lang="en-US" altLang="zh-CN" dirty="0" smtClean="0"/>
              <a:t>(?)</a:t>
            </a:r>
          </a:p>
          <a:p>
            <a:pPr>
              <a:buNone/>
            </a:pPr>
            <a:r>
              <a:rPr lang="en-US" altLang="zh-CN" dirty="0" smtClean="0"/>
              <a:t>    Masking problem</a:t>
            </a:r>
            <a:endParaRPr lang="zh-CN" altLang="en-US" dirty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857496"/>
            <a:ext cx="8007462" cy="3657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2285992"/>
            <a:ext cx="1095375" cy="400050"/>
          </a:xfrm>
          <a:prstGeom prst="rect">
            <a:avLst/>
          </a:prstGeom>
          <a:noFill/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857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4000" dirty="0" smtClean="0"/>
              <a:t>4.3 Linear </a:t>
            </a:r>
            <a:r>
              <a:rPr lang="en-US" altLang="zh-CN" sz="4000" dirty="0" err="1" smtClean="0"/>
              <a:t>Discriminant</a:t>
            </a:r>
            <a:r>
              <a:rPr lang="en-US" altLang="zh-CN" sz="4000" dirty="0" smtClean="0"/>
              <a:t> </a:t>
            </a:r>
            <a:r>
              <a:rPr lang="en-US" altLang="zh-CN" sz="4000" dirty="0" smtClean="0"/>
              <a:t>Analysis</a:t>
            </a:r>
            <a:endParaRPr lang="zh-CN" altLang="en-US" sz="4000" dirty="0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应用多元统计分析：判别分析</a:t>
            </a:r>
            <a:endParaRPr lang="en-US" altLang="zh-CN" dirty="0" smtClean="0"/>
          </a:p>
          <a:p>
            <a:r>
              <a:rPr lang="en-US" altLang="zh-CN" dirty="0" smtClean="0"/>
              <a:t>Log-ratio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    </a:t>
            </a:r>
            <a:r>
              <a:rPr lang="en-US" altLang="zh-CN" dirty="0" smtClean="0"/>
              <a:t>Prior probability distribution</a:t>
            </a:r>
          </a:p>
          <a:p>
            <a:r>
              <a:rPr lang="en-US" altLang="zh-CN" dirty="0" smtClean="0"/>
              <a:t>Assumption: each class density as multivariate Gaussian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857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0" y="847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0" y="857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0504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0503" name="Picture 2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3000372"/>
            <a:ext cx="4962525" cy="828675"/>
          </a:xfrm>
          <a:prstGeom prst="rect">
            <a:avLst/>
          </a:prstGeom>
          <a:noFill/>
        </p:spPr>
      </p:pic>
      <p:sp>
        <p:nvSpPr>
          <p:cNvPr id="20506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0505" name="Picture 2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4071942"/>
            <a:ext cx="2066925" cy="390525"/>
          </a:xfrm>
          <a:prstGeom prst="rect">
            <a:avLst/>
          </a:prstGeom>
          <a:noFill/>
        </p:spPr>
      </p:pic>
      <p:sp>
        <p:nvSpPr>
          <p:cNvPr id="20507" name="Rectangle 27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pic>
        <p:nvPicPr>
          <p:cNvPr id="3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5500702"/>
            <a:ext cx="7572428" cy="1163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4000" dirty="0" smtClean="0"/>
              <a:t>4.3 Linear </a:t>
            </a:r>
            <a:r>
              <a:rPr lang="en-US" altLang="zh-CN" sz="4000" dirty="0" err="1" smtClean="0"/>
              <a:t>Discriminant</a:t>
            </a:r>
            <a:r>
              <a:rPr lang="en-US" altLang="zh-CN" sz="4000" dirty="0" smtClean="0"/>
              <a:t> Analysis (LDA)</a:t>
            </a:r>
            <a:endParaRPr lang="zh-CN" altLang="en-US" sz="4000" dirty="0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Additional </a:t>
            </a:r>
            <a:r>
              <a:rPr lang="en-US" altLang="zh-CN" dirty="0" smtClean="0">
                <a:solidFill>
                  <a:srgbClr val="FF0000"/>
                </a:solidFill>
              </a:rPr>
              <a:t>assumption: </a:t>
            </a:r>
            <a:r>
              <a:rPr lang="en-US" altLang="zh-CN" dirty="0" smtClean="0">
                <a:solidFill>
                  <a:srgbClr val="FF0000"/>
                </a:solidFill>
              </a:rPr>
              <a:t>classes have a common covariance matrix </a:t>
            </a:r>
          </a:p>
          <a:p>
            <a:pPr>
              <a:buNone/>
            </a:pPr>
            <a:r>
              <a:rPr lang="zh-CN" altLang="en-US" dirty="0" smtClean="0"/>
              <a:t>    </a:t>
            </a:r>
            <a:r>
              <a:rPr lang="en-US" altLang="zh-CN" dirty="0" smtClean="0"/>
              <a:t>Log-ratio: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 可以看出，类别之间的边界关于</a:t>
            </a:r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是线性函数</a:t>
            </a:r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2214554"/>
            <a:ext cx="962025" cy="400050"/>
          </a:xfrm>
          <a:prstGeom prst="rect">
            <a:avLst/>
          </a:prstGeom>
          <a:noFill/>
        </p:spPr>
      </p:pic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857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0" y="847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0" y="857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214686"/>
            <a:ext cx="5715041" cy="2361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1349</TotalTime>
  <Words>854</Words>
  <Application>Microsoft Office PowerPoint</Application>
  <PresentationFormat>全屏显示(4:3)</PresentationFormat>
  <Paragraphs>178</Paragraphs>
  <Slides>34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35" baseType="lpstr">
      <vt:lpstr>Office 主题</vt:lpstr>
      <vt:lpstr>Chapter 4 Linear Models for Classification</vt:lpstr>
      <vt:lpstr>4.1 Introduction</vt:lpstr>
      <vt:lpstr>4.1 Introduction</vt:lpstr>
      <vt:lpstr>4.2 Linear Regression of an Indicator Matrix</vt:lpstr>
      <vt:lpstr>4.2 Linear Regression of an Indicator Matrix</vt:lpstr>
      <vt:lpstr>4.2 Linear Regression of an Indicator Matrix</vt:lpstr>
      <vt:lpstr>4.2 Linear Regression of an Indicator Matrix</vt:lpstr>
      <vt:lpstr>4.3 Linear Discriminant Analysis</vt:lpstr>
      <vt:lpstr>4.3 Linear Discriminant Analysis (LDA)</vt:lpstr>
      <vt:lpstr>4.3 Linear Discriminant Analysis (LDA)</vt:lpstr>
      <vt:lpstr>4.3 Linear Discriminant Analysis (QDA)</vt:lpstr>
      <vt:lpstr>4.3.1 Regularized Discriminant Analysis</vt:lpstr>
      <vt:lpstr>4.3.2 Computations for LDA</vt:lpstr>
      <vt:lpstr>4.3.3 Reduced rank Linear Discriminant Analysis</vt:lpstr>
      <vt:lpstr>4.3.3 Reduced rank Linear Discriminant Analysis</vt:lpstr>
      <vt:lpstr>4.4 Logistic Regression</vt:lpstr>
      <vt:lpstr>4.4 Logistic Regression</vt:lpstr>
      <vt:lpstr>4.4.1 Fitting Logistic Regression Models</vt:lpstr>
      <vt:lpstr>4.4.1 Fitting Logistic Regression Models</vt:lpstr>
      <vt:lpstr>4.4.1 Fitting Logistic Regression Models</vt:lpstr>
      <vt:lpstr>4.4.1 Fitting Logistic Regression Models</vt:lpstr>
      <vt:lpstr>4.4.2 Example: South African Heart Disease</vt:lpstr>
      <vt:lpstr>4.4.3 Quadratic Approximations and Inference</vt:lpstr>
      <vt:lpstr>4.4.4 L1 Regularized Logistic Regression</vt:lpstr>
      <vt:lpstr>4.4.5 Logistic Regression or LDA?</vt:lpstr>
      <vt:lpstr>4.4.5 Logistic Regression or LDA?</vt:lpstr>
      <vt:lpstr>4.5 Separating Hyperplanes</vt:lpstr>
      <vt:lpstr>4.5.1 Rosenblatt's Perceptron Learning Algorithm</vt:lpstr>
      <vt:lpstr>4.5.1 Rosenblatt's Perceptron Learning Algorithm</vt:lpstr>
      <vt:lpstr>4.5.2 Optimal Separating Hyperplanes</vt:lpstr>
      <vt:lpstr>4.5.2 Optimal Separating Hyperplanes</vt:lpstr>
      <vt:lpstr>4.5.2 Optimal Separating Hyperplanes</vt:lpstr>
      <vt:lpstr>4.5.2 Optimal Separating Hyperplanes</vt:lpstr>
      <vt:lpstr>幻灯片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Linear Models for Classification</dc:title>
  <dc:creator>Jian Li</dc:creator>
  <cp:lastModifiedBy>Jian Li</cp:lastModifiedBy>
  <cp:revision>132</cp:revision>
  <dcterms:created xsi:type="dcterms:W3CDTF">2010-03-22T02:23:18Z</dcterms:created>
  <dcterms:modified xsi:type="dcterms:W3CDTF">2010-03-24T06:25:54Z</dcterms:modified>
</cp:coreProperties>
</file>